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2"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F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3620" autoAdjust="0"/>
  </p:normalViewPr>
  <p:slideViewPr>
    <p:cSldViewPr snapToGrid="0">
      <p:cViewPr varScale="1">
        <p:scale>
          <a:sx n="84" d="100"/>
          <a:sy n="84" d="100"/>
        </p:scale>
        <p:origin x="8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Population</a:t>
            </a:r>
            <a:r>
              <a:rPr lang="en-US" baseline="0" dirty="0"/>
              <a:t> stats for area</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Population</c:v>
                </c:pt>
              </c:strCache>
            </c:strRef>
          </c:tx>
          <c:spPr>
            <a:solidFill>
              <a:schemeClr val="accent1"/>
            </a:solidFill>
            <a:ln>
              <a:noFill/>
            </a:ln>
            <a:effectLst/>
          </c:spPr>
          <c:invertIfNegative val="0"/>
          <c:cat>
            <c:strRef>
              <c:f>Sheet1!$A$2:$A$5</c:f>
              <c:strCache>
                <c:ptCount val="3"/>
                <c:pt idx="0">
                  <c:v>Apple Valley</c:v>
                </c:pt>
                <c:pt idx="1">
                  <c:v>Victorville</c:v>
                </c:pt>
                <c:pt idx="2">
                  <c:v>Hesperia</c:v>
                </c:pt>
              </c:strCache>
            </c:strRef>
          </c:cat>
          <c:val>
            <c:numRef>
              <c:f>Sheet1!$B$2:$B$5</c:f>
              <c:numCache>
                <c:formatCode>#,##0</c:formatCode>
                <c:ptCount val="4"/>
                <c:pt idx="0">
                  <c:v>72174</c:v>
                </c:pt>
                <c:pt idx="1">
                  <c:v>122225</c:v>
                </c:pt>
                <c:pt idx="2">
                  <c:v>93295</c:v>
                </c:pt>
              </c:numCache>
            </c:numRef>
          </c:val>
          <c:extLst>
            <c:ext xmlns:c16="http://schemas.microsoft.com/office/drawing/2014/chart" uri="{C3380CC4-5D6E-409C-BE32-E72D297353CC}">
              <c16:uniqueId val="{00000000-C727-4617-9003-71E772E84B84}"/>
            </c:ext>
          </c:extLst>
        </c:ser>
        <c:ser>
          <c:idx val="1"/>
          <c:order val="1"/>
          <c:tx>
            <c:strRef>
              <c:f>Sheet1!$C$1</c:f>
              <c:strCache>
                <c:ptCount val="1"/>
                <c:pt idx="0">
                  <c:v>have insurance</c:v>
                </c:pt>
              </c:strCache>
            </c:strRef>
          </c:tx>
          <c:spPr>
            <a:solidFill>
              <a:schemeClr val="accent2"/>
            </a:solidFill>
            <a:ln>
              <a:noFill/>
            </a:ln>
            <a:effectLst/>
          </c:spPr>
          <c:invertIfNegative val="0"/>
          <c:cat>
            <c:strRef>
              <c:f>Sheet1!$A$2:$A$5</c:f>
              <c:strCache>
                <c:ptCount val="3"/>
                <c:pt idx="0">
                  <c:v>Apple Valley</c:v>
                </c:pt>
                <c:pt idx="1">
                  <c:v>Victorville</c:v>
                </c:pt>
                <c:pt idx="2">
                  <c:v>Hesperia</c:v>
                </c:pt>
              </c:strCache>
            </c:strRef>
          </c:cat>
          <c:val>
            <c:numRef>
              <c:f>Sheet1!$C$3:$C$5</c:f>
              <c:numCache>
                <c:formatCode>#,##0</c:formatCode>
                <c:ptCount val="3"/>
                <c:pt idx="0">
                  <c:v>60048</c:v>
                </c:pt>
                <c:pt idx="1">
                  <c:v>97902</c:v>
                </c:pt>
                <c:pt idx="2" formatCode="General">
                  <c:v>73237</c:v>
                </c:pt>
              </c:numCache>
            </c:numRef>
          </c:val>
          <c:extLst>
            <c:ext xmlns:c16="http://schemas.microsoft.com/office/drawing/2014/chart" uri="{C3380CC4-5D6E-409C-BE32-E72D297353CC}">
              <c16:uniqueId val="{00000001-C727-4617-9003-71E772E84B84}"/>
            </c:ext>
          </c:extLst>
        </c:ser>
        <c:dLbls>
          <c:showLegendKey val="0"/>
          <c:showVal val="0"/>
          <c:showCatName val="0"/>
          <c:showSerName val="0"/>
          <c:showPercent val="0"/>
          <c:showBubbleSize val="0"/>
        </c:dLbls>
        <c:gapWidth val="219"/>
        <c:overlap val="-27"/>
        <c:axId val="412255312"/>
        <c:axId val="412255640"/>
      </c:barChart>
      <c:catAx>
        <c:axId val="412255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2255640"/>
        <c:crosses val="autoZero"/>
        <c:auto val="1"/>
        <c:lblAlgn val="ctr"/>
        <c:lblOffset val="100"/>
        <c:noMultiLvlLbl val="0"/>
      </c:catAx>
      <c:valAx>
        <c:axId val="4122556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2255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E292E-0261-4A13-97B8-CCFD68BD36A6}" type="datetimeFigureOut">
              <a:rPr lang="en-US" smtClean="0"/>
              <a:t>6/27/2016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91A7DD-02B3-4524-A414-44A8D7E9D2AD}" type="slidenum">
              <a:rPr lang="en-US" smtClean="0"/>
              <a:t>‹#›</a:t>
            </a:fld>
            <a:endParaRPr lang="en-US" dirty="0"/>
          </a:p>
        </p:txBody>
      </p:sp>
    </p:spTree>
    <p:extLst>
      <p:ext uri="{BB962C8B-B14F-4D97-AF65-F5344CB8AC3E}">
        <p14:creationId xmlns:p14="http://schemas.microsoft.com/office/powerpoint/2010/main" val="2519916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Establishing our urgent cares in</a:t>
            </a:r>
            <a:r>
              <a:rPr lang="en-US" baseline="0" dirty="0"/>
              <a:t> the suburban area is key. This is also where the medical groups have their primary care offices and it will be convenient for not only walk in but to have our contracted medical group patients to come in.  The goal is to treat the patients with high quality service and be able to do it in a place that is convenient for them. This also allows the patients who is being seen with one of our contracted medical groups to have their encounter documented so that their primary physician is able to see what happened and the care that they received.</a:t>
            </a:r>
            <a:endParaRPr lang="en-US" dirty="0"/>
          </a:p>
        </p:txBody>
      </p:sp>
      <p:sp>
        <p:nvSpPr>
          <p:cNvPr id="4" name="Slide Number Placeholder 3"/>
          <p:cNvSpPr>
            <a:spLocks noGrp="1"/>
          </p:cNvSpPr>
          <p:nvPr>
            <p:ph type="sldNum" sz="quarter" idx="10"/>
          </p:nvPr>
        </p:nvSpPr>
        <p:spPr/>
        <p:txBody>
          <a:bodyPr/>
          <a:lstStyle/>
          <a:p>
            <a:fld id="{3791A7DD-02B3-4524-A414-44A8D7E9D2AD}" type="slidenum">
              <a:rPr lang="en-US" smtClean="0"/>
              <a:t>2</a:t>
            </a:fld>
            <a:endParaRPr lang="en-US" dirty="0"/>
          </a:p>
        </p:txBody>
      </p:sp>
    </p:spTree>
    <p:extLst>
      <p:ext uri="{BB962C8B-B14F-4D97-AF65-F5344CB8AC3E}">
        <p14:creationId xmlns:p14="http://schemas.microsoft.com/office/powerpoint/2010/main" val="1477608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urgent care clinics appear to be serving a patient population underserved by Primary Care Physicians. Just 10 clinical issues such as sinusitis and immunizations encompass more than 90% of urgent care clinic visits. These same 10 clinical issues make up 13% of adult PCP visits, 30% of pediatric PCP visits (Ateev Mehrotra, 2015).</a:t>
            </a:r>
          </a:p>
          <a:p>
            <a:r>
              <a:rPr lang="en-US" sz="1200" kern="1200" dirty="0">
                <a:solidFill>
                  <a:schemeClr val="tx1"/>
                </a:solidFill>
                <a:effectLst/>
                <a:latin typeface="+mn-lt"/>
                <a:ea typeface="+mn-ea"/>
                <a:cs typeface="+mn-cs"/>
              </a:rPr>
              <a:t>The cost to go to urgent care is far less than an ER visit. With our contracted urgent care the patient is only paying their copay as set by their insurance. </a:t>
            </a:r>
          </a:p>
          <a:p>
            <a:r>
              <a:rPr lang="en-US" sz="1200" kern="1200" dirty="0">
                <a:solidFill>
                  <a:schemeClr val="tx1"/>
                </a:solidFill>
                <a:effectLst/>
                <a:latin typeface="+mn-lt"/>
                <a:ea typeface="+mn-ea"/>
                <a:cs typeface="+mn-cs"/>
              </a:rPr>
              <a:t>Since we are contracted with medical groups their</a:t>
            </a:r>
            <a:r>
              <a:rPr lang="en-US" sz="1200" kern="1200" baseline="0" dirty="0">
                <a:solidFill>
                  <a:schemeClr val="tx1"/>
                </a:solidFill>
                <a:effectLst/>
                <a:latin typeface="+mn-lt"/>
                <a:ea typeface="+mn-ea"/>
                <a:cs typeface="+mn-cs"/>
              </a:rPr>
              <a:t> members are more likely to have employment that offers the medical coverage to be seen.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791A7DD-02B3-4524-A414-44A8D7E9D2AD}" type="slidenum">
              <a:rPr lang="en-US" smtClean="0"/>
              <a:t>3</a:t>
            </a:fld>
            <a:endParaRPr lang="en-US" dirty="0"/>
          </a:p>
        </p:txBody>
      </p:sp>
    </p:spTree>
    <p:extLst>
      <p:ext uri="{BB962C8B-B14F-4D97-AF65-F5344CB8AC3E}">
        <p14:creationId xmlns:p14="http://schemas.microsoft.com/office/powerpoint/2010/main" val="2651195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current statics for the area that we are targeting is represented above. The three cities of Apple Valley, Victorville,</a:t>
            </a:r>
            <a:r>
              <a:rPr lang="en-US" baseline="0" dirty="0"/>
              <a:t> and Hesperia have a combined population of 287,694 as of 2014</a:t>
            </a:r>
            <a:r>
              <a:rPr lang="en-US" sz="1200" kern="1200" dirty="0">
                <a:solidFill>
                  <a:schemeClr val="tx1"/>
                </a:solidFill>
                <a:effectLst/>
                <a:latin typeface="+mn-lt"/>
                <a:ea typeface="+mn-ea"/>
                <a:cs typeface="+mn-cs"/>
              </a:rPr>
              <a:t>(Census: quick facts, 2016). Of this population there are 231,187 that have insurance based on the 2014 census. Currently there are no update statics</a:t>
            </a:r>
            <a:r>
              <a:rPr lang="en-US" sz="1200" kern="1200" baseline="0" dirty="0">
                <a:solidFill>
                  <a:schemeClr val="tx1"/>
                </a:solidFill>
                <a:effectLst/>
                <a:latin typeface="+mn-lt"/>
                <a:ea typeface="+mn-ea"/>
                <a:cs typeface="+mn-cs"/>
              </a:rPr>
              <a:t> that would represent the amount who are also covered with the Obama care plan also know as the Affordable Care Act that went into affect in 2014 </a:t>
            </a:r>
            <a:r>
              <a:rPr lang="en-US" sz="1200" kern="1200" dirty="0">
                <a:solidFill>
                  <a:schemeClr val="tx1"/>
                </a:solidFill>
                <a:effectLst/>
                <a:latin typeface="+mn-lt"/>
                <a:ea typeface="+mn-ea"/>
                <a:cs typeface="+mn-cs"/>
              </a:rPr>
              <a:t>(Obama Care Facts, 2016).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791A7DD-02B3-4524-A414-44A8D7E9D2AD}" type="slidenum">
              <a:rPr lang="en-US" smtClean="0"/>
              <a:t>4</a:t>
            </a:fld>
            <a:endParaRPr lang="en-US" dirty="0"/>
          </a:p>
        </p:txBody>
      </p:sp>
    </p:spTree>
    <p:extLst>
      <p:ext uri="{BB962C8B-B14F-4D97-AF65-F5344CB8AC3E}">
        <p14:creationId xmlns:p14="http://schemas.microsoft.com/office/powerpoint/2010/main" val="1437240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above medical groups are the ones in the area of where we will be opening the urgent care. Being able to contract with them will mean that we will be able to serve</a:t>
            </a:r>
            <a:r>
              <a:rPr lang="en-US" baseline="0" dirty="0"/>
              <a:t> the community and provide the exceptional care that the patients need. </a:t>
            </a:r>
            <a:endParaRPr lang="en-US" dirty="0"/>
          </a:p>
        </p:txBody>
      </p:sp>
      <p:sp>
        <p:nvSpPr>
          <p:cNvPr id="4" name="Slide Number Placeholder 3"/>
          <p:cNvSpPr>
            <a:spLocks noGrp="1"/>
          </p:cNvSpPr>
          <p:nvPr>
            <p:ph type="sldNum" sz="quarter" idx="10"/>
          </p:nvPr>
        </p:nvSpPr>
        <p:spPr/>
        <p:txBody>
          <a:bodyPr/>
          <a:lstStyle/>
          <a:p>
            <a:fld id="{3791A7DD-02B3-4524-A414-44A8D7E9D2AD}" type="slidenum">
              <a:rPr lang="en-US" smtClean="0"/>
              <a:t>5</a:t>
            </a:fld>
            <a:endParaRPr lang="en-US" dirty="0"/>
          </a:p>
        </p:txBody>
      </p:sp>
    </p:spTree>
    <p:extLst>
      <p:ext uri="{BB962C8B-B14F-4D97-AF65-F5344CB8AC3E}">
        <p14:creationId xmlns:p14="http://schemas.microsoft.com/office/powerpoint/2010/main" val="674621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meeting and contracting with the different medical groups we will be able to identify what system they are using to chart and be able to link into the system so that there can be communication of patient care.</a:t>
            </a:r>
          </a:p>
          <a:p>
            <a:endParaRPr lang="en-US" dirty="0"/>
          </a:p>
        </p:txBody>
      </p:sp>
      <p:sp>
        <p:nvSpPr>
          <p:cNvPr id="4" name="Slide Number Placeholder 3"/>
          <p:cNvSpPr>
            <a:spLocks noGrp="1"/>
          </p:cNvSpPr>
          <p:nvPr>
            <p:ph type="sldNum" sz="quarter" idx="10"/>
          </p:nvPr>
        </p:nvSpPr>
        <p:spPr/>
        <p:txBody>
          <a:bodyPr/>
          <a:lstStyle/>
          <a:p>
            <a:fld id="{3791A7DD-02B3-4524-A414-44A8D7E9D2AD}" type="slidenum">
              <a:rPr lang="en-US" smtClean="0"/>
              <a:t>7</a:t>
            </a:fld>
            <a:endParaRPr lang="en-US" dirty="0"/>
          </a:p>
        </p:txBody>
      </p:sp>
    </p:spTree>
    <p:extLst>
      <p:ext uri="{BB962C8B-B14F-4D97-AF65-F5344CB8AC3E}">
        <p14:creationId xmlns:p14="http://schemas.microsoft.com/office/powerpoint/2010/main" val="3647277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ability to have contracts with the different medical groups and to provide for their patients and be able</a:t>
            </a:r>
            <a:r>
              <a:rPr lang="en-US" baseline="0" dirty="0"/>
              <a:t> to share the charting so that the patients primary physician will know the care and treatment that was provided at the visit. We want to make sure that on all the marketing arenas that it is emphasized that we give top quality care.</a:t>
            </a:r>
            <a:endParaRPr lang="en-US" dirty="0"/>
          </a:p>
        </p:txBody>
      </p:sp>
      <p:sp>
        <p:nvSpPr>
          <p:cNvPr id="4" name="Slide Number Placeholder 3"/>
          <p:cNvSpPr>
            <a:spLocks noGrp="1"/>
          </p:cNvSpPr>
          <p:nvPr>
            <p:ph type="sldNum" sz="quarter" idx="10"/>
          </p:nvPr>
        </p:nvSpPr>
        <p:spPr/>
        <p:txBody>
          <a:bodyPr/>
          <a:lstStyle/>
          <a:p>
            <a:fld id="{3791A7DD-02B3-4524-A414-44A8D7E9D2AD}" type="slidenum">
              <a:rPr lang="en-US" smtClean="0"/>
              <a:t>12</a:t>
            </a:fld>
            <a:endParaRPr lang="en-US" dirty="0"/>
          </a:p>
        </p:txBody>
      </p:sp>
    </p:spTree>
    <p:extLst>
      <p:ext uri="{BB962C8B-B14F-4D97-AF65-F5344CB8AC3E}">
        <p14:creationId xmlns:p14="http://schemas.microsoft.com/office/powerpoint/2010/main" val="49066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ROI will be looked at this will tell us if the money we invested in marketing is making</a:t>
            </a:r>
            <a:r>
              <a:rPr lang="en-US" baseline="0" dirty="0"/>
              <a:t> a profitable difference.</a:t>
            </a:r>
          </a:p>
          <a:p>
            <a:pPr marL="228600" indent="-228600">
              <a:buAutoNum type="arabicPeriod"/>
            </a:pPr>
            <a:r>
              <a:rPr lang="en-US" baseline="0" dirty="0"/>
              <a:t>Sales numbers will be measured by the amount of patients that are seen daily and the billing that was done on these patients. A trend will be seen on how many patients are for each medical group and thus what group is giving us the most patients. This will also track the number of walk in patients that are paying cash.</a:t>
            </a:r>
          </a:p>
          <a:p>
            <a:pPr marL="228600" indent="-228600">
              <a:buAutoNum type="arabicPeriod"/>
            </a:pPr>
            <a:r>
              <a:rPr lang="en-US" baseline="0" dirty="0"/>
              <a:t>Customer response – With each visit a patient will be sent a survey on how the service was and how did they hear about us. This will then allow us to track how well we are doing and what avenue the patient found out about us was.</a:t>
            </a:r>
          </a:p>
          <a:p>
            <a:pPr marL="228600" indent="-228600">
              <a:buAutoNum type="arabicPeriod"/>
            </a:pPr>
            <a:r>
              <a:rPr lang="en-US" baseline="0" dirty="0"/>
              <a:t>Bounce Rate - </a:t>
            </a:r>
            <a:r>
              <a:rPr lang="en-US" sz="1200" u="none" strike="noStrike" kern="1200" dirty="0">
                <a:solidFill>
                  <a:schemeClr val="tx1"/>
                </a:solidFill>
                <a:effectLst/>
                <a:latin typeface="+mn-lt"/>
                <a:ea typeface="+mn-ea"/>
                <a:cs typeface="+mn-cs"/>
              </a:rPr>
              <a:t>it provides the percentage of visitors to a company's website that leave shortly after visiting. Bounce rates are high when a number of visitors click through to a website but do not click any additional links or request information from the company. A low bounce rate provides a greater chance of visitors completing the task the marketing campaign was intended to produce. </a:t>
            </a:r>
            <a:br>
              <a:rPr lang="en-US" sz="1200" u="none" strike="noStrike" kern="1200" dirty="0">
                <a:solidFill>
                  <a:schemeClr val="tx1"/>
                </a:solidFill>
                <a:effectLst/>
                <a:latin typeface="+mn-lt"/>
                <a:ea typeface="+mn-ea"/>
                <a:cs typeface="+mn-cs"/>
              </a:rPr>
            </a:br>
            <a:br>
              <a:rPr lang="en-US" sz="1200" u="none" strike="noStrike" kern="1200" dirty="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10"/>
          </p:nvPr>
        </p:nvSpPr>
        <p:spPr/>
        <p:txBody>
          <a:bodyPr/>
          <a:lstStyle/>
          <a:p>
            <a:fld id="{3791A7DD-02B3-4524-A414-44A8D7E9D2AD}" type="slidenum">
              <a:rPr lang="en-US" smtClean="0"/>
              <a:t>13</a:t>
            </a:fld>
            <a:endParaRPr lang="en-US" dirty="0"/>
          </a:p>
        </p:txBody>
      </p:sp>
    </p:spTree>
    <p:extLst>
      <p:ext uri="{BB962C8B-B14F-4D97-AF65-F5344CB8AC3E}">
        <p14:creationId xmlns:p14="http://schemas.microsoft.com/office/powerpoint/2010/main" val="3877913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how we run our business to how we market our business we will do it with dignity and upholding our ethical</a:t>
            </a:r>
            <a:r>
              <a:rPr lang="en-US" baseline="0" dirty="0"/>
              <a:t> values. We want to ensure that our top quality care is expressed in not only how we are working with the patients but in how we conduct business. This includes how we deal with our suppliers, medical group contracts, marketing campaigns and in all other aspects of our business.</a:t>
            </a:r>
            <a:endParaRPr lang="en-US" dirty="0"/>
          </a:p>
        </p:txBody>
      </p:sp>
      <p:sp>
        <p:nvSpPr>
          <p:cNvPr id="4" name="Slide Number Placeholder 3"/>
          <p:cNvSpPr>
            <a:spLocks noGrp="1"/>
          </p:cNvSpPr>
          <p:nvPr>
            <p:ph type="sldNum" sz="quarter" idx="10"/>
          </p:nvPr>
        </p:nvSpPr>
        <p:spPr/>
        <p:txBody>
          <a:bodyPr/>
          <a:lstStyle/>
          <a:p>
            <a:fld id="{3791A7DD-02B3-4524-A414-44A8D7E9D2AD}" type="slidenum">
              <a:rPr lang="en-US" smtClean="0"/>
              <a:t>14</a:t>
            </a:fld>
            <a:endParaRPr lang="en-US" dirty="0"/>
          </a:p>
        </p:txBody>
      </p:sp>
    </p:spTree>
    <p:extLst>
      <p:ext uri="{BB962C8B-B14F-4D97-AF65-F5344CB8AC3E}">
        <p14:creationId xmlns:p14="http://schemas.microsoft.com/office/powerpoint/2010/main" val="3922464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A7A2C-9E31-4A04-8135-BFD9121817E1}" type="slidenum">
              <a:rPr lang="en-US" smtClean="0"/>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079447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614545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1365324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A7A2C-9E31-4A04-8135-BFD9121817E1}" type="slidenum">
              <a:rPr lang="en-US" smtClean="0"/>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96604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37668189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A7A2C-9E31-4A04-8135-BFD9121817E1}" type="slidenum">
              <a:rPr lang="en-US" smtClean="0"/>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944020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16995954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33268896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2715750331"/>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1595445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627513858"/>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3230555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1329478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256971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2292284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2190457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35E55A8-105B-407A-9318-14016E366AB9}" type="datetimeFigureOut">
              <a:rPr lang="en-US" smtClean="0"/>
              <a:t>6/27/2016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CA7A2C-9E31-4A04-8135-BFD9121817E1}" type="slidenum">
              <a:rPr lang="en-US" smtClean="0"/>
              <a:t>‹#›</a:t>
            </a:fld>
            <a:endParaRPr lang="en-US" dirty="0"/>
          </a:p>
        </p:txBody>
      </p:sp>
    </p:spTree>
    <p:extLst>
      <p:ext uri="{BB962C8B-B14F-4D97-AF65-F5344CB8AC3E}">
        <p14:creationId xmlns:p14="http://schemas.microsoft.com/office/powerpoint/2010/main" val="1634165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35E55A8-105B-407A-9318-14016E366AB9}" type="datetimeFigureOut">
              <a:rPr lang="en-US" smtClean="0"/>
              <a:t>6/27/2016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ECA7A2C-9E31-4A04-8135-BFD9121817E1}" type="slidenum">
              <a:rPr lang="en-US" smtClean="0"/>
              <a:t>‹#›</a:t>
            </a:fld>
            <a:endParaRPr lang="en-US" dirty="0"/>
          </a:p>
        </p:txBody>
      </p:sp>
    </p:spTree>
    <p:extLst>
      <p:ext uri="{BB962C8B-B14F-4D97-AF65-F5344CB8AC3E}">
        <p14:creationId xmlns:p14="http://schemas.microsoft.com/office/powerpoint/2010/main" val="3306715947"/>
      </p:ext>
    </p:extLst>
  </p:cSld>
  <p:clrMap bg1="dk1" tx1="lt1" bg2="dk2" tx2="lt2" accent1="accent1" accent2="accent2" accent3="accent3" accent4="accent4" accent5="accent5" accent6="accent6" hlink="hlink" folHlink="folHlink"/>
  <p:sldLayoutIdLst>
    <p:sldLayoutId id="2147483983" r:id="rId1"/>
    <p:sldLayoutId id="2147483984" r:id="rId2"/>
    <p:sldLayoutId id="2147483985" r:id="rId3"/>
    <p:sldLayoutId id="2147483986" r:id="rId4"/>
    <p:sldLayoutId id="2147483987" r:id="rId5"/>
    <p:sldLayoutId id="2147483988" r:id="rId6"/>
    <p:sldLayoutId id="2147483989" r:id="rId7"/>
    <p:sldLayoutId id="2147483990" r:id="rId8"/>
    <p:sldLayoutId id="2147483991" r:id="rId9"/>
    <p:sldLayoutId id="2147483992" r:id="rId10"/>
    <p:sldLayoutId id="2147483993" r:id="rId11"/>
    <p:sldLayoutId id="2147483994" r:id="rId12"/>
    <p:sldLayoutId id="2147483995" r:id="rId13"/>
    <p:sldLayoutId id="2147483996" r:id="rId14"/>
    <p:sldLayoutId id="2147483997" r:id="rId15"/>
    <p:sldLayoutId id="2147483998" r:id="rId16"/>
    <p:sldLayoutId id="214748399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gi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909638"/>
          </a:xfrm>
        </p:spPr>
        <p:txBody>
          <a:bodyPr>
            <a:normAutofit/>
          </a:bodyPr>
          <a:lstStyle/>
          <a:p>
            <a:r>
              <a:rPr lang="en-US" sz="4000" dirty="0">
                <a:latin typeface="Impact" panose="020B0806030902050204" pitchFamily="34" charset="0"/>
              </a:rPr>
              <a:t>Strategic Plan: Part 3 - Marketing </a:t>
            </a:r>
          </a:p>
        </p:txBody>
      </p:sp>
      <p:sp>
        <p:nvSpPr>
          <p:cNvPr id="3" name="Subtitle 2"/>
          <p:cNvSpPr>
            <a:spLocks noGrp="1"/>
          </p:cNvSpPr>
          <p:nvPr>
            <p:ph type="subTitle" idx="1"/>
          </p:nvPr>
        </p:nvSpPr>
        <p:spPr/>
        <p:txBody>
          <a:bodyPr/>
          <a:lstStyle/>
          <a:p>
            <a:r>
              <a:rPr lang="en-US" dirty="0"/>
              <a:t>By: Danielle Opbroek</a:t>
            </a:r>
          </a:p>
          <a:p>
            <a:endParaRPr lang="en-US" dirty="0"/>
          </a:p>
        </p:txBody>
      </p:sp>
    </p:spTree>
    <p:extLst>
      <p:ext uri="{BB962C8B-B14F-4D97-AF65-F5344CB8AC3E}">
        <p14:creationId xmlns:p14="http://schemas.microsoft.com/office/powerpoint/2010/main" val="301411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9006" y="163161"/>
            <a:ext cx="10515600" cy="819820"/>
          </a:xfrm>
        </p:spPr>
        <p:txBody>
          <a:bodyPr>
            <a:normAutofit/>
          </a:bodyPr>
          <a:lstStyle/>
          <a:p>
            <a:r>
              <a:rPr lang="en-US" dirty="0">
                <a:solidFill>
                  <a:srgbClr val="FFFF00"/>
                </a:solidFill>
                <a:latin typeface="Impact" panose="020B0806030902050204" pitchFamily="34" charset="0"/>
              </a:rPr>
              <a:t>Marketing Implementation cont</a:t>
            </a:r>
            <a:r>
              <a:rPr lang="en-US" dirty="0">
                <a:solidFill>
                  <a:srgbClr val="FFFF00"/>
                </a:solidFill>
              </a:rPr>
              <a:t>.</a:t>
            </a:r>
          </a:p>
        </p:txBody>
      </p:sp>
      <p:sp>
        <p:nvSpPr>
          <p:cNvPr id="3" name="Text Placeholder 2"/>
          <p:cNvSpPr>
            <a:spLocks noGrp="1"/>
          </p:cNvSpPr>
          <p:nvPr>
            <p:ph type="body" idx="1"/>
          </p:nvPr>
        </p:nvSpPr>
        <p:spPr>
          <a:xfrm>
            <a:off x="831850" y="1405891"/>
            <a:ext cx="10515600" cy="4683760"/>
          </a:xfrm>
        </p:spPr>
        <p:txBody>
          <a:bodyPr>
            <a:normAutofit lnSpcReduction="10000"/>
          </a:bodyPr>
          <a:lstStyle/>
          <a:p>
            <a:r>
              <a:rPr lang="en-US" sz="4000" dirty="0">
                <a:solidFill>
                  <a:schemeClr val="tx1"/>
                </a:solidFill>
              </a:rPr>
              <a:t>Today, 75 % of health care customers study the Internet for information on their symptoms, primary care physician, and what they should do. To effectively influence our target audience, we will invest in a highly enhanced digital strategy that concentrates on user outreach </a:t>
            </a:r>
            <a:r>
              <a:rPr lang="en-US" sz="4000" dirty="0"/>
              <a:t> </a:t>
            </a:r>
            <a:r>
              <a:rPr lang="en-US" sz="4000" dirty="0">
                <a:solidFill>
                  <a:schemeClr val="tx1"/>
                </a:solidFill>
              </a:rPr>
              <a:t>(Solomon, 2016).</a:t>
            </a:r>
          </a:p>
        </p:txBody>
      </p:sp>
    </p:spTree>
    <p:extLst>
      <p:ext uri="{BB962C8B-B14F-4D97-AF65-F5344CB8AC3E}">
        <p14:creationId xmlns:p14="http://schemas.microsoft.com/office/powerpoint/2010/main" val="2343617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10000">
              <a:schemeClr val="tx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62890" y="948690"/>
            <a:ext cx="10012680" cy="5734331"/>
          </a:xfrm>
        </p:spPr>
        <p:txBody>
          <a:bodyPr>
            <a:normAutofit/>
          </a:bodyPr>
          <a:lstStyle/>
          <a:p>
            <a:pPr lvl="0"/>
            <a:r>
              <a:rPr lang="en-US" dirty="0">
                <a:solidFill>
                  <a:srgbClr val="FFFF00"/>
                </a:solidFill>
              </a:rPr>
              <a:t>Invest in a great website</a:t>
            </a:r>
            <a:r>
              <a:rPr lang="en-US" b="1" dirty="0">
                <a:solidFill>
                  <a:srgbClr val="FFFF00"/>
                </a:solidFill>
              </a:rPr>
              <a:t>.</a:t>
            </a:r>
            <a:r>
              <a:rPr lang="en-US" dirty="0">
                <a:solidFill>
                  <a:srgbClr val="FFFF00"/>
                </a:solidFill>
              </a:rPr>
              <a:t> Since 80 % of patients now find their healthcare provider online, it’s vital to make sure that our website is eye-catching, professional and user friendly (Solomon, 2016) . Crucial parts of data that should be obviously displayed on every page include our location, hours of operation, services and how to contact us.</a:t>
            </a:r>
            <a:r>
              <a:rPr lang="en-US" b="1" dirty="0">
                <a:solidFill>
                  <a:schemeClr val="tx1"/>
                </a:solidFill>
              </a:rPr>
              <a:t> </a:t>
            </a:r>
          </a:p>
          <a:p>
            <a:pPr lvl="0"/>
            <a:endParaRPr lang="en-US" dirty="0">
              <a:solidFill>
                <a:schemeClr val="tx1"/>
              </a:solidFill>
            </a:endParaRPr>
          </a:p>
          <a:p>
            <a:pPr lvl="0"/>
            <a:r>
              <a:rPr lang="en-US" dirty="0">
                <a:solidFill>
                  <a:schemeClr val="bg1"/>
                </a:solidFill>
              </a:rPr>
              <a:t>Cater</a:t>
            </a:r>
            <a:r>
              <a:rPr lang="en-US" b="1" dirty="0">
                <a:solidFill>
                  <a:schemeClr val="bg1"/>
                </a:solidFill>
              </a:rPr>
              <a:t> </a:t>
            </a:r>
            <a:r>
              <a:rPr lang="en-US" dirty="0">
                <a:solidFill>
                  <a:schemeClr val="bg1"/>
                </a:solidFill>
              </a:rPr>
              <a:t>to mobile users</a:t>
            </a:r>
            <a:r>
              <a:rPr lang="en-US" b="1" dirty="0">
                <a:solidFill>
                  <a:schemeClr val="bg1"/>
                </a:solidFill>
              </a:rPr>
              <a:t>.</a:t>
            </a:r>
            <a:r>
              <a:rPr lang="en-US" dirty="0">
                <a:solidFill>
                  <a:schemeClr val="bg1"/>
                </a:solidFill>
              </a:rPr>
              <a:t> Today, 63 % of adults use their smartphone to surf the web (Solomon, 2016). It is imperative to invest in responsive web design that acclimates to any device viewing the page. Cell phone users are more likely to abandon a page if it doesn’t adapt to their screen, so it is crucial to cater to a mobile audience.</a:t>
            </a:r>
          </a:p>
          <a:p>
            <a:pPr lvl="0"/>
            <a:endParaRPr lang="en-US" dirty="0">
              <a:solidFill>
                <a:schemeClr val="tx1"/>
              </a:solidFill>
            </a:endParaRPr>
          </a:p>
          <a:p>
            <a:pPr lvl="0"/>
            <a:r>
              <a:rPr lang="en-US" b="1" dirty="0">
                <a:solidFill>
                  <a:schemeClr val="accent6">
                    <a:lumMod val="20000"/>
                    <a:lumOff val="80000"/>
                  </a:schemeClr>
                </a:solidFill>
              </a:rPr>
              <a:t>Invest in local Search engine optimization</a:t>
            </a:r>
            <a:r>
              <a:rPr lang="en-US" dirty="0">
                <a:solidFill>
                  <a:schemeClr val="accent6">
                    <a:lumMod val="20000"/>
                    <a:lumOff val="80000"/>
                  </a:schemeClr>
                </a:solidFill>
              </a:rPr>
              <a:t> (</a:t>
            </a:r>
            <a:r>
              <a:rPr lang="en-US" b="1" dirty="0">
                <a:solidFill>
                  <a:schemeClr val="accent6">
                    <a:lumMod val="20000"/>
                    <a:lumOff val="80000"/>
                  </a:schemeClr>
                </a:solidFill>
              </a:rPr>
              <a:t>SEO).</a:t>
            </a:r>
            <a:r>
              <a:rPr lang="en-US" dirty="0">
                <a:solidFill>
                  <a:schemeClr val="accent6">
                    <a:lumMod val="20000"/>
                    <a:lumOff val="80000"/>
                  </a:schemeClr>
                </a:solidFill>
              </a:rPr>
              <a:t> Once we have an operative website, we will need to  ensure that people can find us. By investing in local SEO, we will ensure local patients and clients are able to discover our urgent care clinic. By associating with a strategic marketing firm we can assure that the customer will be able to find us.</a:t>
            </a:r>
          </a:p>
          <a:p>
            <a:endParaRPr lang="en-US" sz="3200" dirty="0">
              <a:solidFill>
                <a:schemeClr val="tx1"/>
              </a:solidFill>
            </a:endParaRPr>
          </a:p>
          <a:p>
            <a:endParaRPr lang="en-US" dirty="0"/>
          </a:p>
        </p:txBody>
      </p:sp>
    </p:spTree>
    <p:extLst>
      <p:ext uri="{BB962C8B-B14F-4D97-AF65-F5344CB8AC3E}">
        <p14:creationId xmlns:p14="http://schemas.microsoft.com/office/powerpoint/2010/main" val="939926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20000"/>
                <a:lumOff val="8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342899"/>
            <a:ext cx="10515600" cy="2366010"/>
          </a:xfrm>
        </p:spPr>
        <p:txBody>
          <a:bodyPr>
            <a:normAutofit/>
          </a:bodyPr>
          <a:lstStyle/>
          <a:p>
            <a:r>
              <a:rPr lang="en-US" sz="3200" dirty="0">
                <a:solidFill>
                  <a:schemeClr val="bg2"/>
                </a:solidFill>
                <a:latin typeface="Impact" panose="020B0806030902050204" pitchFamily="34" charset="0"/>
              </a:rPr>
              <a:t>Our Vision:</a:t>
            </a:r>
            <a:br>
              <a:rPr lang="en-US" sz="3200" dirty="0">
                <a:solidFill>
                  <a:schemeClr val="bg2"/>
                </a:solidFill>
              </a:rPr>
            </a:br>
            <a:r>
              <a:rPr lang="en-US" sz="3200" b="1" dirty="0">
                <a:solidFill>
                  <a:schemeClr val="bg2"/>
                </a:solidFill>
              </a:rPr>
              <a:t>To provide high-quality urgent care services to our patients and the communities we serve.</a:t>
            </a:r>
            <a:br>
              <a:rPr lang="en-US" sz="3200" dirty="0">
                <a:solidFill>
                  <a:schemeClr val="bg2"/>
                </a:solidFill>
              </a:rPr>
            </a:br>
            <a:endParaRPr lang="en-US" sz="3200" dirty="0">
              <a:solidFill>
                <a:schemeClr val="bg2"/>
              </a:solidFill>
            </a:endParaRPr>
          </a:p>
        </p:txBody>
      </p:sp>
      <p:sp>
        <p:nvSpPr>
          <p:cNvPr id="3" name="Text Placeholder 2"/>
          <p:cNvSpPr>
            <a:spLocks noGrp="1"/>
          </p:cNvSpPr>
          <p:nvPr>
            <p:ph type="body" idx="1"/>
          </p:nvPr>
        </p:nvSpPr>
        <p:spPr>
          <a:xfrm>
            <a:off x="831850" y="1783080"/>
            <a:ext cx="10515600" cy="5074919"/>
          </a:xfrm>
        </p:spPr>
        <p:txBody>
          <a:bodyPr>
            <a:normAutofit/>
          </a:bodyPr>
          <a:lstStyle/>
          <a:p>
            <a:r>
              <a:rPr lang="en-US" sz="2800" dirty="0">
                <a:solidFill>
                  <a:schemeClr val="bg1">
                    <a:lumMod val="85000"/>
                    <a:lumOff val="15000"/>
                  </a:schemeClr>
                </a:solidFill>
              </a:rPr>
              <a:t>The marketing of the urgent care will also include the dynamics of our urgent care.</a:t>
            </a:r>
          </a:p>
          <a:p>
            <a:r>
              <a:rPr lang="en-US" sz="2800" dirty="0">
                <a:solidFill>
                  <a:schemeClr val="bg1">
                    <a:lumMod val="85000"/>
                    <a:lumOff val="15000"/>
                  </a:schemeClr>
                </a:solidFill>
              </a:rPr>
              <a:t>It will focus on how we deliver the highest quality of care to patients and working with their primary medical group allows for patient to be seen and treated in a timely manner. It will emphasize how we are the first to have the patients visit  go directly to their own medical group. </a:t>
            </a:r>
          </a:p>
          <a:p>
            <a:endParaRPr lang="en-US" sz="2800" dirty="0">
              <a:solidFill>
                <a:schemeClr val="tx1"/>
              </a:solidFill>
            </a:endParaRPr>
          </a:p>
        </p:txBody>
      </p:sp>
      <p:pic>
        <p:nvPicPr>
          <p:cNvPr id="4" name="Picture 3" descr="Even slogans on door mat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83910" y="5077319"/>
            <a:ext cx="2088444" cy="1563512"/>
          </a:xfrm>
          <a:prstGeom prst="rect">
            <a:avLst/>
          </a:prstGeom>
        </p:spPr>
      </p:pic>
    </p:spTree>
    <p:extLst>
      <p:ext uri="{BB962C8B-B14F-4D97-AF65-F5344CB8AC3E}">
        <p14:creationId xmlns:p14="http://schemas.microsoft.com/office/powerpoint/2010/main" val="612059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3">
                <a:lumMod val="40000"/>
                <a:lumOff val="6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248356"/>
            <a:ext cx="10515600" cy="1704622"/>
          </a:xfrm>
        </p:spPr>
        <p:txBody>
          <a:bodyPr>
            <a:normAutofit/>
          </a:bodyPr>
          <a:lstStyle/>
          <a:p>
            <a:r>
              <a:rPr lang="en-US" sz="4900" dirty="0">
                <a:latin typeface="Impact" panose="020B0806030902050204" pitchFamily="34" charset="0"/>
              </a:rPr>
              <a:t>Measuring Marketing Strategy</a:t>
            </a:r>
            <a:br>
              <a:rPr lang="en-US" dirty="0"/>
            </a:br>
            <a:endParaRPr lang="en-US" dirty="0"/>
          </a:p>
        </p:txBody>
      </p:sp>
      <p:sp>
        <p:nvSpPr>
          <p:cNvPr id="3" name="Text Placeholder 2"/>
          <p:cNvSpPr>
            <a:spLocks noGrp="1"/>
          </p:cNvSpPr>
          <p:nvPr>
            <p:ph type="body" idx="1"/>
          </p:nvPr>
        </p:nvSpPr>
        <p:spPr>
          <a:xfrm>
            <a:off x="831850" y="2065867"/>
            <a:ext cx="10515600" cy="4023783"/>
          </a:xfrm>
        </p:spPr>
        <p:txBody>
          <a:bodyPr>
            <a:normAutofit lnSpcReduction="10000"/>
          </a:bodyPr>
          <a:lstStyle/>
          <a:p>
            <a:r>
              <a:rPr lang="en-US" sz="3600" dirty="0">
                <a:solidFill>
                  <a:schemeClr val="tx1"/>
                </a:solidFill>
              </a:rPr>
              <a:t>We will be using several methods to measure how well our marketing strategy is performing.</a:t>
            </a:r>
          </a:p>
          <a:p>
            <a:pPr marL="457200" indent="-457200">
              <a:buAutoNum type="arabicPeriod"/>
            </a:pPr>
            <a:r>
              <a:rPr lang="en-US" sz="3600" dirty="0">
                <a:solidFill>
                  <a:schemeClr val="tx1"/>
                </a:solidFill>
              </a:rPr>
              <a:t>Return on investment</a:t>
            </a:r>
          </a:p>
          <a:p>
            <a:pPr marL="457200" indent="-457200">
              <a:buAutoNum type="arabicPeriod"/>
            </a:pPr>
            <a:r>
              <a:rPr lang="en-US" sz="3600" dirty="0">
                <a:solidFill>
                  <a:schemeClr val="tx1"/>
                </a:solidFill>
              </a:rPr>
              <a:t>Sales numbers</a:t>
            </a:r>
          </a:p>
          <a:p>
            <a:pPr marL="457200" indent="-457200">
              <a:buAutoNum type="arabicPeriod"/>
            </a:pPr>
            <a:r>
              <a:rPr lang="en-US" sz="3600" dirty="0">
                <a:solidFill>
                  <a:schemeClr val="tx1"/>
                </a:solidFill>
              </a:rPr>
              <a:t>Customer Response</a:t>
            </a:r>
          </a:p>
          <a:p>
            <a:pPr marL="457200" indent="-457200">
              <a:buAutoNum type="arabicPeriod"/>
            </a:pPr>
            <a:r>
              <a:rPr lang="en-US" sz="3600" dirty="0">
                <a:solidFill>
                  <a:schemeClr val="tx1"/>
                </a:solidFill>
              </a:rPr>
              <a:t>Bounce rate</a:t>
            </a:r>
          </a:p>
        </p:txBody>
      </p:sp>
    </p:spTree>
    <p:extLst>
      <p:ext uri="{BB962C8B-B14F-4D97-AF65-F5344CB8AC3E}">
        <p14:creationId xmlns:p14="http://schemas.microsoft.com/office/powerpoint/2010/main" val="3700937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6">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91911"/>
            <a:ext cx="10515600" cy="973950"/>
          </a:xfrm>
        </p:spPr>
        <p:txBody>
          <a:bodyPr>
            <a:normAutofit/>
          </a:bodyPr>
          <a:lstStyle/>
          <a:p>
            <a:pPr algn="ctr"/>
            <a:r>
              <a:rPr lang="en-US" dirty="0">
                <a:solidFill>
                  <a:srgbClr val="FFFF00"/>
                </a:solidFill>
                <a:latin typeface="Impact" panose="020B0806030902050204" pitchFamily="34" charset="0"/>
              </a:rPr>
              <a:t>Leadership and Innovation</a:t>
            </a:r>
          </a:p>
        </p:txBody>
      </p:sp>
      <p:sp>
        <p:nvSpPr>
          <p:cNvPr id="3" name="Text Placeholder 2"/>
          <p:cNvSpPr>
            <a:spLocks noGrp="1"/>
          </p:cNvSpPr>
          <p:nvPr>
            <p:ph type="body" idx="1"/>
          </p:nvPr>
        </p:nvSpPr>
        <p:spPr>
          <a:xfrm>
            <a:off x="831850" y="2526029"/>
            <a:ext cx="10515600" cy="3563621"/>
          </a:xfrm>
        </p:spPr>
        <p:txBody>
          <a:bodyPr>
            <a:normAutofit fontScale="85000" lnSpcReduction="10000"/>
          </a:bodyPr>
          <a:lstStyle/>
          <a:p>
            <a:pPr lvl="0"/>
            <a:r>
              <a:rPr lang="en-US" sz="2800" dirty="0">
                <a:solidFill>
                  <a:schemeClr val="tx1"/>
                </a:solidFill>
              </a:rPr>
              <a:t>In our company we promote the servant leadership model. We want to make our employees reach their maximum potential. Making sure each person reaches their potential will give value to them (Wooden, 2005) and to the team making the patient care experience top quality We start this from the moment they start with us. We believe that holding our standards of quality and care to the highest level will be reached by investing in our staff and leaders so that they can provide the top quality care to our patients with compassion and personal touch to ensure that our patients only get the top medical care and with high quality service.</a:t>
            </a:r>
          </a:p>
          <a:p>
            <a:endParaRPr lang="en-US" dirty="0"/>
          </a:p>
        </p:txBody>
      </p:sp>
    </p:spTree>
    <p:extLst>
      <p:ext uri="{BB962C8B-B14F-4D97-AF65-F5344CB8AC3E}">
        <p14:creationId xmlns:p14="http://schemas.microsoft.com/office/powerpoint/2010/main" val="1637555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8867" y="1"/>
            <a:ext cx="10515600" cy="3510844"/>
          </a:xfrm>
        </p:spPr>
        <p:txBody>
          <a:bodyPr>
            <a:normAutofit/>
          </a:bodyPr>
          <a:lstStyle/>
          <a:p>
            <a:br>
              <a:rPr lang="en-US" sz="2800" dirty="0"/>
            </a:br>
            <a:r>
              <a:rPr lang="en-US" sz="2800" dirty="0"/>
              <a:t>We ensure that our staff is qualified and follow the caring culture that we have at our Urgent care.</a:t>
            </a:r>
            <a:br>
              <a:rPr lang="en-US" sz="2800" dirty="0"/>
            </a:br>
            <a:r>
              <a:rPr lang="en-US" sz="2800" dirty="0"/>
              <a:t>Our staff attend training to ensure that they are able to give quality care with compassion. </a:t>
            </a:r>
            <a:br>
              <a:rPr lang="en-US" sz="2800" dirty="0"/>
            </a:br>
            <a:r>
              <a:rPr lang="en-US" sz="2800" dirty="0"/>
              <a:t>We pride ourselves in developing our staff and promoting a positive work environment.</a:t>
            </a:r>
          </a:p>
        </p:txBody>
      </p:sp>
      <p:pic>
        <p:nvPicPr>
          <p:cNvPr id="3" name="Picture 2" descr="... hour's sleep, just because they care for their patient's well be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02182" y="3429000"/>
            <a:ext cx="5438775" cy="3429000"/>
          </a:xfrm>
          <a:prstGeom prst="rect">
            <a:avLst/>
          </a:prstGeom>
        </p:spPr>
      </p:pic>
    </p:spTree>
    <p:extLst>
      <p:ext uri="{BB962C8B-B14F-4D97-AF65-F5344CB8AC3E}">
        <p14:creationId xmlns:p14="http://schemas.microsoft.com/office/powerpoint/2010/main" val="1784703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1000">
              <a:schemeClr val="tx2"/>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20889"/>
            <a:ext cx="9144000" cy="830721"/>
          </a:xfrm>
        </p:spPr>
        <p:txBody>
          <a:bodyPr/>
          <a:lstStyle/>
          <a:p>
            <a:r>
              <a:rPr lang="en-US" dirty="0">
                <a:latin typeface="Impact" panose="020B0806030902050204" pitchFamily="34" charset="0"/>
              </a:rPr>
              <a:t>Innovation</a:t>
            </a:r>
          </a:p>
        </p:txBody>
      </p:sp>
      <p:sp>
        <p:nvSpPr>
          <p:cNvPr id="3" name="Subtitle 2"/>
          <p:cNvSpPr>
            <a:spLocks noGrp="1"/>
          </p:cNvSpPr>
          <p:nvPr>
            <p:ph type="subTitle" idx="1"/>
          </p:nvPr>
        </p:nvSpPr>
        <p:spPr>
          <a:xfrm>
            <a:off x="1524000" y="1975555"/>
            <a:ext cx="9144000" cy="4312355"/>
          </a:xfrm>
        </p:spPr>
        <p:txBody>
          <a:bodyPr>
            <a:normAutofit lnSpcReduction="10000"/>
          </a:bodyPr>
          <a:lstStyle/>
          <a:p>
            <a:pPr algn="l"/>
            <a:r>
              <a:rPr lang="en-US" dirty="0">
                <a:solidFill>
                  <a:srgbClr val="FFFF00"/>
                </a:solidFill>
              </a:rPr>
              <a:t>We are the first to contract with several different medical groups so that their patients can be seen in our urgent care. </a:t>
            </a:r>
          </a:p>
          <a:p>
            <a:pPr algn="l"/>
            <a:r>
              <a:rPr lang="en-US" dirty="0">
                <a:solidFill>
                  <a:srgbClr val="FFFF00"/>
                </a:solidFill>
              </a:rPr>
              <a:t>Our urgent care is the first in having a communication with all contracted medical groups that allow the patients visit to be seen by their primary provider in their medical group.</a:t>
            </a:r>
          </a:p>
          <a:p>
            <a:pPr algn="l"/>
            <a:r>
              <a:rPr lang="en-US" dirty="0">
                <a:solidFill>
                  <a:srgbClr val="FFFF00"/>
                </a:solidFill>
              </a:rPr>
              <a:t>We will have the ability to see all patient types from medical groups to walk in patients.</a:t>
            </a:r>
          </a:p>
          <a:p>
            <a:pPr algn="l"/>
            <a:r>
              <a:rPr lang="en-US" dirty="0">
                <a:solidFill>
                  <a:srgbClr val="FFFF00"/>
                </a:solidFill>
              </a:rPr>
              <a:t>Our facility will be run with energy efficient and awareness to our environment.</a:t>
            </a:r>
          </a:p>
          <a:p>
            <a:pPr lvl="0" algn="l"/>
            <a:r>
              <a:rPr lang="en-US" dirty="0">
                <a:solidFill>
                  <a:srgbClr val="FFFF00"/>
                </a:solidFill>
              </a:rPr>
              <a:t>We will be working with the local school districts to offer a physical exam day towards the beginning of school and for sports physicals. This allows for a cheap physicals and promotion. </a:t>
            </a:r>
          </a:p>
          <a:p>
            <a:pPr algn="l"/>
            <a:endParaRPr lang="en-US" dirty="0"/>
          </a:p>
        </p:txBody>
      </p:sp>
    </p:spTree>
    <p:extLst>
      <p:ext uri="{BB962C8B-B14F-4D97-AF65-F5344CB8AC3E}">
        <p14:creationId xmlns:p14="http://schemas.microsoft.com/office/powerpoint/2010/main" val="633182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300358" y="284082"/>
            <a:ext cx="5945363" cy="6015516"/>
          </a:xfrm>
          <a:prstGeom prst="rect">
            <a:avLst/>
          </a:prstGeom>
        </p:spPr>
      </p:pic>
    </p:spTree>
    <p:extLst>
      <p:ext uri="{BB962C8B-B14F-4D97-AF65-F5344CB8AC3E}">
        <p14:creationId xmlns:p14="http://schemas.microsoft.com/office/powerpoint/2010/main" val="2847525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759600"/>
          </a:xfrm>
        </p:spPr>
        <p:txBody>
          <a:bodyPr>
            <a:normAutofit/>
          </a:bodyPr>
          <a:lstStyle/>
          <a:p>
            <a:r>
              <a:rPr lang="en-US" sz="4000" dirty="0">
                <a:latin typeface="Impact" panose="020B0806030902050204" pitchFamily="34" charset="0"/>
              </a:rPr>
              <a:t>Who are we targeting?</a:t>
            </a:r>
          </a:p>
        </p:txBody>
      </p:sp>
      <p:sp>
        <p:nvSpPr>
          <p:cNvPr id="3" name="Subtitle 2"/>
          <p:cNvSpPr>
            <a:spLocks noGrp="1"/>
          </p:cNvSpPr>
          <p:nvPr>
            <p:ph type="subTitle" idx="1"/>
          </p:nvPr>
        </p:nvSpPr>
        <p:spPr>
          <a:xfrm>
            <a:off x="1524000" y="1881963"/>
            <a:ext cx="9144000" cy="3375837"/>
          </a:xfrm>
        </p:spPr>
        <p:txBody>
          <a:bodyPr>
            <a:normAutofit/>
          </a:bodyPr>
          <a:lstStyle/>
          <a:p>
            <a:pPr algn="l"/>
            <a:r>
              <a:rPr lang="en-US" dirty="0">
                <a:solidFill>
                  <a:srgbClr val="FFFF00"/>
                </a:solidFill>
              </a:rPr>
              <a:t>Urgent Cares are different than just going to see your primary doctor. Urgent cares function on as as-needed basis as it pertains to care.  One of the marketing goals for urgent care is to create a note worthy presence that people will see and remember and when they need an urgent care they come to us.</a:t>
            </a:r>
          </a:p>
          <a:p>
            <a:pPr algn="l"/>
            <a:endParaRPr lang="en-US" sz="1400" dirty="0">
              <a:solidFill>
                <a:srgbClr val="FFFF00"/>
              </a:solidFill>
            </a:endParaRPr>
          </a:p>
          <a:p>
            <a:pPr algn="l"/>
            <a:r>
              <a:rPr lang="en-US" dirty="0">
                <a:solidFill>
                  <a:srgbClr val="FFFF00"/>
                </a:solidFill>
              </a:rPr>
              <a:t>Urgent cares are traditionally in areas that are attractive to middle- and upper-income married homeowners with children (Ayers, 2011).</a:t>
            </a:r>
          </a:p>
        </p:txBody>
      </p:sp>
    </p:spTree>
    <p:extLst>
      <p:ext uri="{BB962C8B-B14F-4D97-AF65-F5344CB8AC3E}">
        <p14:creationId xmlns:p14="http://schemas.microsoft.com/office/powerpoint/2010/main" val="1555042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672570"/>
          </a:xfrm>
        </p:spPr>
        <p:txBody>
          <a:bodyPr>
            <a:normAutofit/>
          </a:bodyPr>
          <a:lstStyle/>
          <a:p>
            <a:r>
              <a:rPr lang="en-US" sz="3200" dirty="0">
                <a:latin typeface="Impact" panose="020B0806030902050204" pitchFamily="34" charset="0"/>
              </a:rPr>
              <a:t>Who comes to be seen in the urgent care?</a:t>
            </a:r>
          </a:p>
        </p:txBody>
      </p:sp>
      <p:sp>
        <p:nvSpPr>
          <p:cNvPr id="3" name="Subtitle 2"/>
          <p:cNvSpPr>
            <a:spLocks noGrp="1"/>
          </p:cNvSpPr>
          <p:nvPr>
            <p:ph type="subTitle" idx="1"/>
          </p:nvPr>
        </p:nvSpPr>
        <p:spPr>
          <a:xfrm>
            <a:off x="1524000" y="1952978"/>
            <a:ext cx="9144000" cy="3304822"/>
          </a:xfrm>
        </p:spPr>
        <p:txBody>
          <a:bodyPr>
            <a:normAutofit/>
          </a:bodyPr>
          <a:lstStyle/>
          <a:p>
            <a:pPr marL="342900" indent="-342900" algn="l">
              <a:buFont typeface="Wingdings" panose="05000000000000000000" pitchFamily="2" charset="2"/>
              <a:buChar char="v"/>
            </a:pPr>
            <a:r>
              <a:rPr lang="en-US" dirty="0">
                <a:solidFill>
                  <a:srgbClr val="FFFF00"/>
                </a:solidFill>
              </a:rPr>
              <a:t>Children get sick and injured more frequently than adults</a:t>
            </a:r>
          </a:p>
          <a:p>
            <a:pPr marL="342900" indent="-342900" algn="l">
              <a:buFont typeface="Wingdings" panose="05000000000000000000" pitchFamily="2" charset="2"/>
              <a:buChar char="v"/>
            </a:pPr>
            <a:r>
              <a:rPr lang="en-US" dirty="0">
                <a:solidFill>
                  <a:srgbClr val="FFFF00"/>
                </a:solidFill>
              </a:rPr>
              <a:t>Educated consumers tend to be more aware of urgent care as a cost-saving alternative to the ER</a:t>
            </a:r>
          </a:p>
          <a:p>
            <a:pPr marL="342900" indent="-342900" algn="l">
              <a:buFont typeface="Wingdings" panose="05000000000000000000" pitchFamily="2" charset="2"/>
              <a:buChar char="v"/>
            </a:pPr>
            <a:r>
              <a:rPr lang="en-US" dirty="0">
                <a:solidFill>
                  <a:srgbClr val="FFFF00"/>
                </a:solidFill>
              </a:rPr>
              <a:t>Employed individuals are more likely to have private health insurance that covers urgent care visits</a:t>
            </a:r>
          </a:p>
          <a:p>
            <a:pPr marL="342900" indent="-342900" algn="l">
              <a:buFont typeface="Wingdings" panose="05000000000000000000" pitchFamily="2" charset="2"/>
              <a:buChar char="v"/>
            </a:pPr>
            <a:r>
              <a:rPr lang="en-US" dirty="0">
                <a:solidFill>
                  <a:srgbClr val="FFFF00"/>
                </a:solidFill>
              </a:rPr>
              <a:t>Homeownership indicates prosperity and stability in a community</a:t>
            </a:r>
          </a:p>
          <a:p>
            <a:pPr marL="342900" indent="-342900" algn="l">
              <a:buFont typeface="Wingdings" panose="05000000000000000000" pitchFamily="2" charset="2"/>
              <a:buChar char="v"/>
            </a:pPr>
            <a:r>
              <a:rPr lang="en-US" dirty="0">
                <a:solidFill>
                  <a:srgbClr val="FFFF00"/>
                </a:solidFill>
              </a:rPr>
              <a:t>Suburban families are starved for time and value convenience</a:t>
            </a:r>
          </a:p>
        </p:txBody>
      </p:sp>
    </p:spTree>
    <p:extLst>
      <p:ext uri="{BB962C8B-B14F-4D97-AF65-F5344CB8AC3E}">
        <p14:creationId xmlns:p14="http://schemas.microsoft.com/office/powerpoint/2010/main" val="834564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Impact" panose="020B0806030902050204" pitchFamily="34" charset="0"/>
              </a:rPr>
              <a:t>Size of the Target Market</a:t>
            </a:r>
          </a:p>
        </p:txBody>
      </p:sp>
      <p:graphicFrame>
        <p:nvGraphicFramePr>
          <p:cNvPr id="4" name="Content Placeholder 3"/>
          <p:cNvGraphicFramePr>
            <a:graphicFrameLocks noGrp="1"/>
          </p:cNvGraphicFramePr>
          <p:nvPr>
            <p:ph idx="1"/>
          </p:nvPr>
        </p:nvGraphicFramePr>
        <p:xfrm>
          <a:off x="684213" y="685800"/>
          <a:ext cx="8534400" cy="36147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51430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81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6964"/>
          </a:xfrm>
        </p:spPr>
        <p:txBody>
          <a:bodyPr/>
          <a:lstStyle/>
          <a:p>
            <a:r>
              <a:rPr lang="en-US" dirty="0">
                <a:latin typeface="Impact" panose="020B0806030902050204" pitchFamily="34" charset="0"/>
              </a:rPr>
              <a:t>The Medical Groups in the area</a:t>
            </a:r>
          </a:p>
        </p:txBody>
      </p:sp>
      <p:sp>
        <p:nvSpPr>
          <p:cNvPr id="3" name="Content Placeholder 2"/>
          <p:cNvSpPr>
            <a:spLocks noGrp="1"/>
          </p:cNvSpPr>
          <p:nvPr>
            <p:ph idx="1"/>
          </p:nvPr>
        </p:nvSpPr>
        <p:spPr>
          <a:xfrm>
            <a:off x="838200" y="1332088"/>
            <a:ext cx="10515600" cy="5226755"/>
          </a:xfrm>
        </p:spPr>
        <p:txBody>
          <a:bodyPr/>
          <a:lstStyle/>
          <a:p>
            <a:pPr marL="0" indent="0">
              <a:buNone/>
            </a:pPr>
            <a:r>
              <a:rPr lang="en-US" dirty="0">
                <a:solidFill>
                  <a:srgbClr val="FFFF00"/>
                </a:solidFill>
              </a:rPr>
              <a:t>  </a:t>
            </a:r>
            <a:r>
              <a:rPr lang="en-US" dirty="0">
                <a:solidFill>
                  <a:srgbClr val="FFFF00"/>
                </a:solidFill>
                <a:latin typeface="Californian FB" panose="0207040306080B030204" pitchFamily="18" charset="0"/>
              </a:rPr>
              <a:t>Kaiser Permanente                                                                                             </a:t>
            </a:r>
            <a:r>
              <a:rPr lang="en-US" dirty="0">
                <a:solidFill>
                  <a:srgbClr val="FFFF00"/>
                </a:solidFill>
              </a:rPr>
              <a:t>Aetna </a:t>
            </a:r>
          </a:p>
          <a:p>
            <a:endParaRPr lang="en-US" dirty="0">
              <a:solidFill>
                <a:srgbClr val="FFFF00"/>
              </a:solidFill>
            </a:endParaRPr>
          </a:p>
          <a:p>
            <a:endParaRPr lang="en-US" dirty="0">
              <a:solidFill>
                <a:srgbClr val="FFFF00"/>
              </a:solidFill>
            </a:endParaRPr>
          </a:p>
          <a:p>
            <a:pPr marL="0" indent="0">
              <a:buNone/>
            </a:pPr>
            <a:r>
              <a:rPr lang="en-US" dirty="0">
                <a:solidFill>
                  <a:srgbClr val="FFFF00"/>
                </a:solidFill>
              </a:rPr>
              <a:t>     Cigna </a:t>
            </a:r>
          </a:p>
          <a:p>
            <a:pPr marL="0" indent="0">
              <a:buNone/>
            </a:pPr>
            <a:r>
              <a:rPr lang="en-US" dirty="0">
                <a:solidFill>
                  <a:srgbClr val="FFFF00"/>
                </a:solidFill>
              </a:rPr>
              <a:t>                                                                  </a:t>
            </a:r>
            <a:r>
              <a:rPr lang="en-US" dirty="0">
                <a:solidFill>
                  <a:srgbClr val="FFFF00"/>
                </a:solidFill>
                <a:latin typeface="Arial Unicode MS" panose="020B0604020202020204" pitchFamily="34" charset="-128"/>
                <a:ea typeface="Arial Unicode MS" panose="020B0604020202020204" pitchFamily="34" charset="-128"/>
                <a:cs typeface="Arial Unicode MS" panose="020B0604020202020204" pitchFamily="34" charset="-128"/>
              </a:rPr>
              <a:t>Blue Shield </a:t>
            </a:r>
          </a:p>
          <a:p>
            <a:endParaRPr lang="en-US" dirty="0">
              <a:solidFill>
                <a:srgbClr val="FFFF00"/>
              </a:solidFill>
            </a:endParaRPr>
          </a:p>
          <a:p>
            <a:endParaRPr lang="en-US" dirty="0">
              <a:solidFill>
                <a:srgbClr val="FFFF00"/>
              </a:solidFill>
            </a:endParaRPr>
          </a:p>
          <a:p>
            <a:pPr marL="0" indent="0">
              <a:buNone/>
            </a:pPr>
            <a:endParaRPr lang="en-US" dirty="0">
              <a:solidFill>
                <a:srgbClr val="FFFF00"/>
              </a:solidFill>
            </a:endParaRPr>
          </a:p>
          <a:p>
            <a:pPr marL="0" indent="0">
              <a:buNone/>
            </a:pPr>
            <a:r>
              <a:rPr lang="en-US" dirty="0">
                <a:solidFill>
                  <a:srgbClr val="FFFF00"/>
                </a:solidFill>
              </a:rPr>
              <a:t>                                              IEHP </a:t>
            </a:r>
          </a:p>
        </p:txBody>
      </p:sp>
      <p:pic>
        <p:nvPicPr>
          <p:cNvPr id="4" name="Picture 3" descr="external image kaiser_permanente_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0007" y="1674987"/>
            <a:ext cx="1049866" cy="885297"/>
          </a:xfrm>
          <a:prstGeom prst="rect">
            <a:avLst/>
          </a:prstGeom>
        </p:spPr>
      </p:pic>
      <p:pic>
        <p:nvPicPr>
          <p:cNvPr id="5" name="Picture 4" descr="Aetna Health Insurance Laying Off over 1000 Employees – Most in ..."/>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61001" y="2381545"/>
            <a:ext cx="1295400" cy="685800"/>
          </a:xfrm>
          <a:prstGeom prst="rect">
            <a:avLst/>
          </a:prstGeom>
        </p:spPr>
      </p:pic>
      <p:pic>
        <p:nvPicPr>
          <p:cNvPr id="6" name="Picture 5" descr="File:Cigna logo.svg - Wikipedia, the free encyclopedia"/>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12528" y="3860229"/>
            <a:ext cx="1151467" cy="919804"/>
          </a:xfrm>
          <a:prstGeom prst="rect">
            <a:avLst/>
          </a:prstGeom>
        </p:spPr>
      </p:pic>
      <p:pic>
        <p:nvPicPr>
          <p:cNvPr id="7" name="Picture 6" descr="Blue Cross Blue Shield Association logo.gif"/>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89326" y="3592339"/>
            <a:ext cx="1971675" cy="483423"/>
          </a:xfrm>
          <a:prstGeom prst="rect">
            <a:avLst/>
          </a:prstGeom>
        </p:spPr>
      </p:pic>
      <p:sp>
        <p:nvSpPr>
          <p:cNvPr id="8" name="AutoShape 2" descr="Image result for IEHP logo"/>
          <p:cNvSpPr>
            <a:spLocks noChangeAspect="1" noChangeArrowheads="1"/>
          </p:cNvSpPr>
          <p:nvPr/>
        </p:nvSpPr>
        <p:spPr bwMode="auto">
          <a:xfrm>
            <a:off x="-31750" y="-136525"/>
            <a:ext cx="1457325" cy="8001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81691" y="5704547"/>
            <a:ext cx="1524000" cy="742950"/>
          </a:xfrm>
          <a:prstGeom prst="rect">
            <a:avLst/>
          </a:prstGeom>
        </p:spPr>
      </p:pic>
    </p:spTree>
    <p:extLst>
      <p:ext uri="{BB962C8B-B14F-4D97-AF65-F5344CB8AC3E}">
        <p14:creationId xmlns:p14="http://schemas.microsoft.com/office/powerpoint/2010/main" val="1955166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214490"/>
            <a:ext cx="10515600" cy="790221"/>
          </a:xfrm>
        </p:spPr>
        <p:txBody>
          <a:bodyPr>
            <a:normAutofit/>
          </a:bodyPr>
          <a:lstStyle/>
          <a:p>
            <a:pPr algn="ctr"/>
            <a:r>
              <a:rPr lang="en-US" dirty="0">
                <a:solidFill>
                  <a:schemeClr val="bg1"/>
                </a:solidFill>
                <a:latin typeface="Impact" panose="020B0806030902050204" pitchFamily="34" charset="0"/>
              </a:rPr>
              <a:t>Marketing Plan</a:t>
            </a:r>
          </a:p>
        </p:txBody>
      </p:sp>
      <p:sp>
        <p:nvSpPr>
          <p:cNvPr id="3" name="Text Placeholder 2"/>
          <p:cNvSpPr>
            <a:spLocks noGrp="1"/>
          </p:cNvSpPr>
          <p:nvPr>
            <p:ph type="body" idx="1"/>
          </p:nvPr>
        </p:nvSpPr>
        <p:spPr>
          <a:xfrm>
            <a:off x="191911" y="1851660"/>
            <a:ext cx="11155539" cy="4831362"/>
          </a:xfrm>
          <a:gradFill>
            <a:gsLst>
              <a:gs pos="5000">
                <a:schemeClr val="accent1">
                  <a:lumMod val="40000"/>
                  <a:lumOff val="60000"/>
                </a:schemeClr>
              </a:gs>
              <a:gs pos="100000">
                <a:schemeClr val="bg2">
                  <a:shade val="96000"/>
                  <a:satMod val="120000"/>
                  <a:lumMod val="90000"/>
                </a:schemeClr>
              </a:gs>
            </a:gsLst>
            <a:lin ang="6120000" scaled="1"/>
          </a:gradFill>
        </p:spPr>
        <p:txBody>
          <a:bodyPr>
            <a:normAutofit/>
          </a:bodyPr>
          <a:lstStyle/>
          <a:p>
            <a:pPr lvl="0"/>
            <a:endParaRPr lang="en-US" dirty="0">
              <a:solidFill>
                <a:schemeClr val="tx1"/>
              </a:solidFill>
            </a:endParaRPr>
          </a:p>
          <a:p>
            <a:pPr lvl="0"/>
            <a:r>
              <a:rPr lang="en-US" dirty="0">
                <a:solidFill>
                  <a:schemeClr val="tx1"/>
                </a:solidFill>
              </a:rPr>
              <a:t>Price, product, promotion and place. The price is established with the contract medical group there will also be walk in service that will need to pay up front of $ 200. This is within the standard norms (Emergency Rooms vs. Urgent Care Centers: Differences in Services &amp; Costs, 2016). </a:t>
            </a:r>
          </a:p>
          <a:p>
            <a:pPr lvl="0"/>
            <a:r>
              <a:rPr lang="en-US" dirty="0">
                <a:solidFill>
                  <a:schemeClr val="tx1"/>
                </a:solidFill>
              </a:rPr>
              <a:t>The product is care and continued evaluation with customer surveys will be done.</a:t>
            </a:r>
          </a:p>
          <a:p>
            <a:pPr lvl="0"/>
            <a:endParaRPr lang="en-US" dirty="0">
              <a:solidFill>
                <a:schemeClr val="tx1"/>
              </a:solidFill>
            </a:endParaRPr>
          </a:p>
          <a:p>
            <a:pPr lvl="0"/>
            <a:r>
              <a:rPr lang="en-US" dirty="0">
                <a:solidFill>
                  <a:schemeClr val="tx1"/>
                </a:solidFill>
              </a:rPr>
              <a:t>Promotion will be done in all the medical groups that have contracts and with signs and advertising.</a:t>
            </a:r>
          </a:p>
          <a:p>
            <a:pPr lvl="0"/>
            <a:r>
              <a:rPr lang="en-US" dirty="0">
                <a:solidFill>
                  <a:schemeClr val="tx1"/>
                </a:solidFill>
              </a:rPr>
              <a:t>Place- the location is centered between the medical groups that have contracts making it easy for the patients to come in. </a:t>
            </a:r>
          </a:p>
          <a:p>
            <a:pPr lvl="0"/>
            <a:r>
              <a:rPr lang="en-US" dirty="0">
                <a:solidFill>
                  <a:schemeClr val="tx1"/>
                </a:solidFill>
              </a:rPr>
              <a:t>  CSR- Working with the local school district offer a physical exam day towards the beginning of school for sports physicals. This allows for a cheap physical and promotion. </a:t>
            </a:r>
          </a:p>
          <a:p>
            <a:endParaRPr lang="en-US" dirty="0"/>
          </a:p>
        </p:txBody>
      </p:sp>
    </p:spTree>
    <p:extLst>
      <p:ext uri="{BB962C8B-B14F-4D97-AF65-F5344CB8AC3E}">
        <p14:creationId xmlns:p14="http://schemas.microsoft.com/office/powerpoint/2010/main" val="2543711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1860" y="398499"/>
            <a:ext cx="10515600" cy="790222"/>
          </a:xfrm>
        </p:spPr>
        <p:txBody>
          <a:bodyPr>
            <a:normAutofit/>
          </a:bodyPr>
          <a:lstStyle/>
          <a:p>
            <a:r>
              <a:rPr lang="en-US" dirty="0">
                <a:solidFill>
                  <a:schemeClr val="accent2">
                    <a:lumMod val="75000"/>
                  </a:schemeClr>
                </a:solidFill>
                <a:latin typeface="Impact" panose="020B0806030902050204" pitchFamily="34" charset="0"/>
              </a:rPr>
              <a:t>Resources</a:t>
            </a:r>
            <a:r>
              <a:rPr lang="en-US" dirty="0"/>
              <a:t> </a:t>
            </a:r>
          </a:p>
        </p:txBody>
      </p:sp>
      <p:sp>
        <p:nvSpPr>
          <p:cNvPr id="3" name="Text Placeholder 2"/>
          <p:cNvSpPr>
            <a:spLocks noGrp="1"/>
          </p:cNvSpPr>
          <p:nvPr>
            <p:ph type="body" idx="1"/>
          </p:nvPr>
        </p:nvSpPr>
        <p:spPr>
          <a:xfrm>
            <a:off x="831850" y="1371600"/>
            <a:ext cx="10515600" cy="4718050"/>
          </a:xfrm>
        </p:spPr>
        <p:txBody>
          <a:bodyPr>
            <a:normAutofit fontScale="85000" lnSpcReduction="20000"/>
          </a:bodyPr>
          <a:lstStyle/>
          <a:p>
            <a:pPr marL="342900" indent="-342900">
              <a:buFont typeface="Wingdings" panose="05000000000000000000" pitchFamily="2" charset="2"/>
              <a:buChar char="§"/>
            </a:pPr>
            <a:r>
              <a:rPr lang="en-US" sz="3600" dirty="0">
                <a:solidFill>
                  <a:schemeClr val="tx1"/>
                </a:solidFill>
              </a:rPr>
              <a:t>Software that can communicate with all the different charting from the contracted medical groups.</a:t>
            </a:r>
          </a:p>
          <a:p>
            <a:pPr marL="342900" indent="-342900">
              <a:buFont typeface="Wingdings" panose="05000000000000000000" pitchFamily="2" charset="2"/>
              <a:buChar char="§"/>
            </a:pPr>
            <a:r>
              <a:rPr lang="en-US" sz="3600" dirty="0">
                <a:solidFill>
                  <a:schemeClr val="tx1"/>
                </a:solidFill>
              </a:rPr>
              <a:t>Legal department – they will be writing and overseeing the contracts. Making sure all laws and regulations are being followed.</a:t>
            </a:r>
          </a:p>
          <a:p>
            <a:pPr marL="342900" indent="-342900">
              <a:buFont typeface="Wingdings" panose="05000000000000000000" pitchFamily="2" charset="2"/>
              <a:buChar char="§"/>
            </a:pPr>
            <a:r>
              <a:rPr lang="en-US" sz="3600" dirty="0">
                <a:solidFill>
                  <a:schemeClr val="tx1"/>
                </a:solidFill>
              </a:rPr>
              <a:t>Human Resources – they will be assisting in hiring and checking of credentials.</a:t>
            </a:r>
          </a:p>
          <a:p>
            <a:pPr marL="342900" indent="-342900">
              <a:buFont typeface="Wingdings" panose="05000000000000000000" pitchFamily="2" charset="2"/>
              <a:buChar char="§"/>
            </a:pPr>
            <a:r>
              <a:rPr lang="en-US" sz="3600" dirty="0">
                <a:solidFill>
                  <a:schemeClr val="tx1"/>
                </a:solidFill>
              </a:rPr>
              <a:t>Equipment – this would include all medical equipment needed to run the urgent care.</a:t>
            </a:r>
          </a:p>
          <a:p>
            <a:endParaRPr lang="en-US" dirty="0">
              <a:solidFill>
                <a:schemeClr val="tx1"/>
              </a:solidFill>
            </a:endParaRPr>
          </a:p>
          <a:p>
            <a:pPr marL="342900" indent="-342900">
              <a:buFont typeface="Wingdings" panose="05000000000000000000" pitchFamily="2" charset="2"/>
              <a:buChar char="§"/>
            </a:pPr>
            <a:endParaRPr lang="en-US" dirty="0">
              <a:solidFill>
                <a:schemeClr val="tx1"/>
              </a:solidFill>
            </a:endParaRPr>
          </a:p>
          <a:p>
            <a:pPr marL="342900" indent="-342900">
              <a:buFont typeface="Wingdings" panose="05000000000000000000" pitchFamily="2" charset="2"/>
              <a:buChar char="§"/>
            </a:pPr>
            <a:endParaRPr lang="en-US" dirty="0">
              <a:solidFill>
                <a:schemeClr val="tx1"/>
              </a:solidFill>
            </a:endParaRPr>
          </a:p>
        </p:txBody>
      </p:sp>
    </p:spTree>
    <p:extLst>
      <p:ext uri="{BB962C8B-B14F-4D97-AF65-F5344CB8AC3E}">
        <p14:creationId xmlns:p14="http://schemas.microsoft.com/office/powerpoint/2010/main" val="814515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0"/>
            <a:ext cx="10515600" cy="1600200"/>
          </a:xfrm>
        </p:spPr>
        <p:txBody>
          <a:bodyPr>
            <a:normAutofit/>
          </a:bodyPr>
          <a:lstStyle/>
          <a:p>
            <a:pPr algn="ctr"/>
            <a:r>
              <a:rPr lang="en-US" dirty="0">
                <a:solidFill>
                  <a:schemeClr val="accent2">
                    <a:lumMod val="75000"/>
                  </a:schemeClr>
                </a:solidFill>
                <a:latin typeface="Impact" panose="020B0806030902050204" pitchFamily="34" charset="0"/>
              </a:rPr>
              <a:t>Resources continued</a:t>
            </a:r>
          </a:p>
        </p:txBody>
      </p:sp>
      <p:sp>
        <p:nvSpPr>
          <p:cNvPr id="3" name="Text Placeholder 2"/>
          <p:cNvSpPr>
            <a:spLocks noGrp="1"/>
          </p:cNvSpPr>
          <p:nvPr>
            <p:ph type="body" idx="1"/>
          </p:nvPr>
        </p:nvSpPr>
        <p:spPr>
          <a:xfrm>
            <a:off x="831850" y="1920240"/>
            <a:ext cx="10515600" cy="4169410"/>
          </a:xfrm>
        </p:spPr>
        <p:txBody>
          <a:bodyPr>
            <a:normAutofit fontScale="92500" lnSpcReduction="20000"/>
          </a:bodyPr>
          <a:lstStyle/>
          <a:p>
            <a:pPr marL="342900" indent="-342900">
              <a:buFont typeface="Arial" panose="020B0604020202020204" pitchFamily="34" charset="0"/>
              <a:buChar char="•"/>
            </a:pPr>
            <a:r>
              <a:rPr lang="en-US" sz="4000" dirty="0">
                <a:solidFill>
                  <a:schemeClr val="tx1"/>
                </a:solidFill>
              </a:rPr>
              <a:t>Research and development – getting data on the target market and how to reach them</a:t>
            </a:r>
          </a:p>
          <a:p>
            <a:pPr marL="342900" indent="-342900">
              <a:buFont typeface="Arial" panose="020B0604020202020204" pitchFamily="34" charset="0"/>
              <a:buChar char="•"/>
            </a:pPr>
            <a:r>
              <a:rPr lang="en-US" sz="4000" dirty="0">
                <a:solidFill>
                  <a:schemeClr val="tx1"/>
                </a:solidFill>
              </a:rPr>
              <a:t>Finance and accounting – for paying bills and billing and payroll</a:t>
            </a:r>
          </a:p>
          <a:p>
            <a:pPr marL="342900" indent="-342900">
              <a:buFont typeface="Arial" panose="020B0604020202020204" pitchFamily="34" charset="0"/>
              <a:buChar char="•"/>
            </a:pPr>
            <a:r>
              <a:rPr lang="en-US" sz="4000" dirty="0">
                <a:solidFill>
                  <a:schemeClr val="tx1"/>
                </a:solidFill>
              </a:rPr>
              <a:t>Marketing </a:t>
            </a:r>
            <a:r>
              <a:rPr lang="en-US" dirty="0">
                <a:solidFill>
                  <a:schemeClr val="tx1"/>
                </a:solidFill>
              </a:rPr>
              <a:t>– </a:t>
            </a:r>
            <a:r>
              <a:rPr lang="en-US" sz="4000" dirty="0">
                <a:solidFill>
                  <a:schemeClr val="tx1"/>
                </a:solidFill>
              </a:rPr>
              <a:t>getting our name and service out to the public and within the medical groups.</a:t>
            </a:r>
          </a:p>
          <a:p>
            <a:endParaRPr lang="en-US" dirty="0">
              <a:solidFill>
                <a:schemeClr val="tx1"/>
              </a:solidFill>
            </a:endParaRPr>
          </a:p>
        </p:txBody>
      </p:sp>
    </p:spTree>
    <p:extLst>
      <p:ext uri="{BB962C8B-B14F-4D97-AF65-F5344CB8AC3E}">
        <p14:creationId xmlns:p14="http://schemas.microsoft.com/office/powerpoint/2010/main" val="2196421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79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1" y="146757"/>
            <a:ext cx="8921750" cy="836224"/>
          </a:xfrm>
        </p:spPr>
        <p:txBody>
          <a:bodyPr>
            <a:normAutofit/>
          </a:bodyPr>
          <a:lstStyle/>
          <a:p>
            <a:r>
              <a:rPr lang="en-US" sz="4000" dirty="0">
                <a:solidFill>
                  <a:srgbClr val="FFFF00"/>
                </a:solidFill>
                <a:latin typeface="Impact" panose="020B0806030902050204" pitchFamily="34" charset="0"/>
              </a:rPr>
              <a:t>How marketing will be implemented</a:t>
            </a:r>
          </a:p>
        </p:txBody>
      </p:sp>
      <p:sp>
        <p:nvSpPr>
          <p:cNvPr id="3" name="Text Placeholder 2"/>
          <p:cNvSpPr>
            <a:spLocks noGrp="1"/>
          </p:cNvSpPr>
          <p:nvPr>
            <p:ph type="body" idx="1"/>
          </p:nvPr>
        </p:nvSpPr>
        <p:spPr>
          <a:xfrm>
            <a:off x="831850" y="1433689"/>
            <a:ext cx="10515600" cy="4655961"/>
          </a:xfrm>
        </p:spPr>
        <p:txBody>
          <a:bodyPr>
            <a:normAutofit/>
          </a:bodyPr>
          <a:lstStyle/>
          <a:p>
            <a:r>
              <a:rPr lang="en-US" sz="3600" dirty="0">
                <a:solidFill>
                  <a:schemeClr val="tx1"/>
                </a:solidFill>
              </a:rPr>
              <a:t>The partnering with the medical groups will agree as part of their contract that they will distribute and post in their facility the location of our urgent care as it is endorsed by them.  This will ensure that the patients within each medical group knows that they can be taken care of at our urgent care because we are in collaboration with them.</a:t>
            </a:r>
          </a:p>
        </p:txBody>
      </p:sp>
      <p:pic>
        <p:nvPicPr>
          <p:cNvPr id="4" name="Picture 3" descr="... urgent care so the doctor at the urgent care place here was not very"/>
          <p:cNvPicPr>
            <a:picLocks noChangeAspect="1"/>
          </p:cNvPicPr>
          <p:nvPr/>
        </p:nvPicPr>
        <p:blipFill rotWithShape="1">
          <a:blip r:embed="rId2">
            <a:extLst>
              <a:ext uri="{28A0092B-C50C-407E-A947-70E740481C1C}">
                <a14:useLocalDpi xmlns:a14="http://schemas.microsoft.com/office/drawing/2010/main" val="0"/>
              </a:ext>
            </a:extLst>
          </a:blip>
          <a:srcRect t="23125" r="11009" b="32009"/>
          <a:stretch/>
        </p:blipFill>
        <p:spPr>
          <a:xfrm>
            <a:off x="6890033" y="5623278"/>
            <a:ext cx="4562827" cy="1083875"/>
          </a:xfrm>
          <a:prstGeom prst="rect">
            <a:avLst/>
          </a:prstGeom>
        </p:spPr>
      </p:pic>
      <p:pic>
        <p:nvPicPr>
          <p:cNvPr id="6" name="Picture 5" descr="Collaboration Clip Art: My Neighbourhood"/>
          <p:cNvPicPr>
            <a:picLocks noChangeAspect="1"/>
          </p:cNvPicPr>
          <p:nvPr/>
        </p:nvPicPr>
        <p:blipFill rotWithShape="1">
          <a:blip r:embed="rId3">
            <a:extLst>
              <a:ext uri="{28A0092B-C50C-407E-A947-70E740481C1C}">
                <a14:useLocalDpi xmlns:a14="http://schemas.microsoft.com/office/drawing/2010/main" val="0"/>
              </a:ext>
            </a:extLst>
          </a:blip>
          <a:srcRect l="23225" t="16828" r="24336" b="13290"/>
          <a:stretch/>
        </p:blipFill>
        <p:spPr>
          <a:xfrm>
            <a:off x="285750" y="5771868"/>
            <a:ext cx="1817370" cy="1131570"/>
          </a:xfrm>
          <a:prstGeom prst="rect">
            <a:avLst/>
          </a:prstGeom>
        </p:spPr>
      </p:pic>
    </p:spTree>
    <p:extLst>
      <p:ext uri="{BB962C8B-B14F-4D97-AF65-F5344CB8AC3E}">
        <p14:creationId xmlns:p14="http://schemas.microsoft.com/office/powerpoint/2010/main" val="1171595768"/>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359</TotalTime>
  <Words>1749</Words>
  <Application>Microsoft Office PowerPoint</Application>
  <PresentationFormat>Widescreen</PresentationFormat>
  <Paragraphs>92</Paragraphs>
  <Slides>17</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 Unicode MS</vt:lpstr>
      <vt:lpstr>Arial</vt:lpstr>
      <vt:lpstr>Calibri</vt:lpstr>
      <vt:lpstr>Californian FB</vt:lpstr>
      <vt:lpstr>Century Gothic</vt:lpstr>
      <vt:lpstr>Impact</vt:lpstr>
      <vt:lpstr>Wingdings</vt:lpstr>
      <vt:lpstr>Wingdings 3</vt:lpstr>
      <vt:lpstr>Slice</vt:lpstr>
      <vt:lpstr>Strategic Plan: Part 3 - Marketing </vt:lpstr>
      <vt:lpstr>Who are we targeting?</vt:lpstr>
      <vt:lpstr>Who comes to be seen in the urgent care?</vt:lpstr>
      <vt:lpstr>Size of the Target Market</vt:lpstr>
      <vt:lpstr>The Medical Groups in the area</vt:lpstr>
      <vt:lpstr>Marketing Plan</vt:lpstr>
      <vt:lpstr>Resources </vt:lpstr>
      <vt:lpstr>Resources continued</vt:lpstr>
      <vt:lpstr>How marketing will be implemented</vt:lpstr>
      <vt:lpstr>Marketing Implementation cont.</vt:lpstr>
      <vt:lpstr>PowerPoint Presentation</vt:lpstr>
      <vt:lpstr>Our Vision: To provide high-quality urgent care services to our patients and the communities we serve. </vt:lpstr>
      <vt:lpstr>Measuring Marketing Strategy </vt:lpstr>
      <vt:lpstr>Leadership and Innovation</vt:lpstr>
      <vt:lpstr> We ensure that our staff is qualified and follow the caring culture that we have at our Urgent care. Our staff attend training to ensure that they are able to give quality care with compassion.  We pride ourselves in developing our staff and promoting a positive work environment.</vt:lpstr>
      <vt:lpstr>Innovation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dc:title>
  <dc:creator>HOUSE</dc:creator>
  <cp:lastModifiedBy>HOUSE</cp:lastModifiedBy>
  <cp:revision>34</cp:revision>
  <dcterms:created xsi:type="dcterms:W3CDTF">2016-06-27T02:26:56Z</dcterms:created>
  <dcterms:modified xsi:type="dcterms:W3CDTF">2016-06-28T05:33:32Z</dcterms:modified>
</cp:coreProperties>
</file>